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457200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hape 3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Shape 3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6" name="Shape 3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hape 4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9" name="Shape 4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Shape 2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14312" indent="-212725">
              <a:spcBef>
                <a:spcPts val="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7:00 – 7:05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6246812" y="6540500"/>
            <a:ext cx="2786063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4" name="Shape 24"/>
          <p:cNvSpPr/>
          <p:nvPr/>
        </p:nvSpPr>
        <p:spPr>
          <a:xfrm>
            <a:off x="-1" y="654049"/>
            <a:ext cx="9144002" cy="1589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Shape 33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6246812" y="6540500"/>
            <a:ext cx="2786063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5" name="Shape 5"/>
          <p:cNvSpPr/>
          <p:nvPr/>
        </p:nvSpPr>
        <p:spPr>
          <a:xfrm>
            <a:off x="6246812" y="6540500"/>
            <a:ext cx="2786063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" name="Shape 6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42900" marR="0" indent="1143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342900" marR="0" indent="5715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342900" marR="0" indent="10287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342900" marR="0" indent="14859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342900" marR="0" indent="19431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42900" marR="0" indent="24003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2900" marR="0" indent="28575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42900" marR="0" indent="3314700" algn="l" defTabSz="457200" rtl="0" latinLnBrk="0">
        <a:lnSpc>
          <a:spcPct val="93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e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Behold Bootstrap!</a:t>
            </a:r>
          </a:p>
        </p:txBody>
      </p:sp>
      <p:sp>
        <p:nvSpPr>
          <p:cNvPr id="59" name="Shape 59"/>
          <p:cNvSpPr/>
          <p:nvPr/>
        </p:nvSpPr>
        <p:spPr>
          <a:xfrm>
            <a:off x="3370262" y="4035425"/>
            <a:ext cx="227012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Feb 4, 2016</a:t>
            </a:r>
          </a:p>
        </p:txBody>
      </p:sp>
      <p:sp>
        <p:nvSpPr>
          <p:cNvPr id="60" name="Shape 60"/>
          <p:cNvSpPr/>
          <p:nvPr/>
        </p:nvSpPr>
        <p:spPr>
          <a:xfrm>
            <a:off x="396875" y="2503487"/>
            <a:ext cx="270033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Pains of HW 1</a:t>
            </a:r>
          </a:p>
        </p:txBody>
      </p:sp>
      <p:pic>
        <p:nvPicPr>
          <p:cNvPr id="8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8686800" cy="4725988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83" name="Shape 83"/>
          <p:cNvSpPr/>
          <p:nvPr/>
        </p:nvSpPr>
        <p:spPr>
          <a:xfrm>
            <a:off x="750114" y="5653087"/>
            <a:ext cx="779458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Plain HTML + CSS makes layout building challenging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How You (Probably) Feel About CSS</a:t>
            </a:r>
          </a:p>
        </p:txBody>
      </p:sp>
      <p:pic>
        <p:nvPicPr>
          <p:cNvPr id="8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814387"/>
            <a:ext cx="7086600" cy="531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But Then Came Bootstrap…</a:t>
            </a:r>
          </a:p>
        </p:txBody>
      </p:sp>
      <p:pic>
        <p:nvPicPr>
          <p:cNvPr id="8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54050"/>
            <a:ext cx="9144000" cy="5610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pic>
        <p:nvPicPr>
          <p:cNvPr id="9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1287462"/>
            <a:ext cx="9144000" cy="226853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-152400" y="795337"/>
            <a:ext cx="362585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CSS Link</a:t>
            </a:r>
          </a:p>
        </p:txBody>
      </p:sp>
      <p:pic>
        <p:nvPicPr>
          <p:cNvPr id="9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297362"/>
            <a:ext cx="9155113" cy="187642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-609600" y="3868737"/>
            <a:ext cx="7466013" cy="42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Pre-Defined CSS Class (ex: “Jumbotron”)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" y="660400"/>
            <a:ext cx="9128126" cy="5602288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Powered by Bootstrap</a:t>
            </a:r>
          </a:p>
        </p:txBody>
      </p:sp>
      <p:grpSp>
        <p:nvGrpSpPr>
          <p:cNvPr id="101" name="Group 101"/>
          <p:cNvGrpSpPr/>
          <p:nvPr/>
        </p:nvGrpSpPr>
        <p:grpSpPr>
          <a:xfrm>
            <a:off x="6411912" y="3363912"/>
            <a:ext cx="2246313" cy="363538"/>
            <a:chOff x="0" y="0"/>
            <a:chExt cx="2246312" cy="363537"/>
          </a:xfrm>
        </p:grpSpPr>
        <p:sp>
          <p:nvSpPr>
            <p:cNvPr id="99" name="Shape 99"/>
            <p:cNvSpPr/>
            <p:nvPr/>
          </p:nvSpPr>
          <p:spPr>
            <a:xfrm>
              <a:off x="0" y="0"/>
              <a:ext cx="2246313" cy="363538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</a:tabLst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0" name="Shape 100"/>
            <p:cNvSpPr/>
            <p:nvPr/>
          </p:nvSpPr>
          <p:spPr>
            <a:xfrm>
              <a:off x="0" y="0"/>
              <a:ext cx="2166909" cy="34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</a:tabLst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class=“jumbotron”</a:t>
              </a:r>
            </a:p>
          </p:txBody>
        </p:sp>
      </p:grpSp>
      <p:sp>
        <p:nvSpPr>
          <p:cNvPr id="102" name="Shape 102"/>
          <p:cNvSpPr/>
          <p:nvPr/>
        </p:nvSpPr>
        <p:spPr>
          <a:xfrm>
            <a:off x="304800" y="1077912"/>
            <a:ext cx="8380413" cy="2665413"/>
          </a:xfrm>
          <a:prstGeom prst="rect">
            <a:avLst/>
          </a:prstGeom>
          <a:ln w="101520">
            <a:solidFill>
              <a:srgbClr val="C00000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Big Deal!!!</a:t>
            </a:r>
          </a:p>
        </p:txBody>
      </p:sp>
      <p:sp>
        <p:nvSpPr>
          <p:cNvPr id="105" name="Shape 105"/>
          <p:cNvSpPr/>
          <p:nvPr/>
        </p:nvSpPr>
        <p:spPr>
          <a:xfrm>
            <a:off x="304800" y="4990884"/>
            <a:ext cx="8520113" cy="1141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Using Bootstrap, 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we have </a:t>
            </a:r>
            <a:r>
              <a:rPr u="sng"/>
              <a:t>PRE-DEFINED</a:t>
            </a:r>
            <a:r>
              <a:t> CSS Styles.</a:t>
            </a:r>
          </a:p>
        </p:txBody>
      </p:sp>
      <p:pic>
        <p:nvPicPr>
          <p:cNvPr id="106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0650" y="1066800"/>
            <a:ext cx="3808413" cy="3808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09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744537"/>
            <a:ext cx="5465763" cy="5456238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5695950" y="1142999"/>
            <a:ext cx="3295650" cy="505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</a:tabLst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Reason #1: UI Kit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Familiarize yourself with the UI features it offers via the documentation.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Use Bootstrap?</a:t>
            </a:r>
          </a:p>
        </p:txBody>
      </p:sp>
      <p:pic>
        <p:nvPicPr>
          <p:cNvPr id="113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4114800"/>
            <a:ext cx="819150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57200" y="990600"/>
            <a:ext cx="8077200" cy="2722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Reason #2: Mobile Responsiveness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One of the most compelling reasons to use Bootstrap is the default </a:t>
            </a:r>
            <a:r>
              <a:rPr b="1" u="sng"/>
              <a:t>mobile-responsive </a:t>
            </a:r>
            <a:r>
              <a:t>quality it provides.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17" name="Shape 117"/>
          <p:cNvSpPr/>
          <p:nvPr/>
        </p:nvSpPr>
        <p:spPr>
          <a:xfrm>
            <a:off x="304800" y="847725"/>
            <a:ext cx="8686800" cy="2418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Warmup Activity: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As a repeat of last class, quickly create an HTML web page.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add in a Bootstrap component of your choosing.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i="1" sz="2000">
                <a:latin typeface="Arial"/>
                <a:ea typeface="Arial"/>
                <a:cs typeface="Arial"/>
                <a:sym typeface="Arial"/>
              </a:defRPr>
            </a:pPr>
            <a:r>
              <a:t>Hint: Copy the Bootstrap CSS link. Then copy the code from any Bootstrap element or CSS.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Next Phase Bootstrap</a:t>
            </a:r>
          </a:p>
        </p:txBody>
      </p:sp>
      <p:sp>
        <p:nvSpPr>
          <p:cNvPr id="120" name="Shape 120"/>
          <p:cNvSpPr/>
          <p:nvPr/>
        </p:nvSpPr>
        <p:spPr>
          <a:xfrm>
            <a:off x="304800" y="1980984"/>
            <a:ext cx="8534400" cy="274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Last class, we focused on Bootstrap Components (like buttons and tables).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Today we’ll be focused on using Bootstrap to build layouts.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875"/>
            <a:ext cx="9136063" cy="6881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Sketching / Grid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Huge Breath…</a:t>
            </a:r>
          </a:p>
        </p:txBody>
      </p:sp>
      <p:pic>
        <p:nvPicPr>
          <p:cNvPr id="125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890587"/>
            <a:ext cx="6019800" cy="5424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420188" y="5886450"/>
            <a:ext cx="637982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 surf at your own peril (and to the peril of the galaxy)</a:t>
            </a:r>
          </a:p>
        </p:txBody>
      </p:sp>
      <p:sp>
        <p:nvSpPr>
          <p:cNvPr id="128" name="Shape 128"/>
          <p:cNvSpPr/>
          <p:nvPr/>
        </p:nvSpPr>
        <p:spPr>
          <a:xfrm>
            <a:off x="185737" y="820737"/>
            <a:ext cx="8850313" cy="8686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Because in our opinion, these next two sections are of the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4800">
                <a:latin typeface="Arial"/>
                <a:ea typeface="Arial"/>
                <a:cs typeface="Arial"/>
                <a:sym typeface="Arial"/>
              </a:defRPr>
            </a:pPr>
            <a:r>
              <a:t>MOST IMPORTANT ONES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13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575"/>
            <a:ext cx="554355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sp>
        <p:nvSpPr>
          <p:cNvPr id="133" name="Shape 133"/>
          <p:cNvSpPr/>
          <p:nvPr/>
        </p:nvSpPr>
        <p:spPr>
          <a:xfrm>
            <a:off x="442912" y="2971800"/>
            <a:ext cx="8229601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Relax. That doesn’t mean its hard.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Importance of Sketches</a:t>
            </a:r>
          </a:p>
        </p:txBody>
      </p:sp>
      <p:pic>
        <p:nvPicPr>
          <p:cNvPr id="136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937" y="1905000"/>
            <a:ext cx="3897313" cy="3276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57200" y="1295400"/>
            <a:ext cx="4494213" cy="57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Because every aspect of a site’s “look” is defined by HTML/CSS – it is crucial to have a detailed sketch going in.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Pay particular attention to the location of navigation bars, titles, headers, content, images, footers etc.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imagining alignments, in particular, be mindful of the </a:t>
            </a:r>
            <a:r>
              <a:rPr b="1" i="1" u="sng"/>
              <a:t>grid</a:t>
            </a:r>
            <a:r>
              <a:rPr i="1"/>
              <a:t> </a:t>
            </a:r>
            <a:endParaRPr i="1"/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Designing with a Grid in Mind</a:t>
            </a:r>
          </a:p>
        </p:txBody>
      </p:sp>
      <p:pic>
        <p:nvPicPr>
          <p:cNvPr id="14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990600"/>
            <a:ext cx="6826250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457200" y="5867400"/>
            <a:ext cx="82296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Grids serve to align elements aesthetically.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Facebook’s Grid</a:t>
            </a:r>
          </a:p>
        </p:txBody>
      </p:sp>
      <p:pic>
        <p:nvPicPr>
          <p:cNvPr id="14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755650"/>
            <a:ext cx="6110288" cy="561181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491287" y="1295400"/>
            <a:ext cx="2500313" cy="3713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Grids make it easy to have content (text, images, and regions) align aesthetically.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148" name="image.png"/>
          <p:cNvPicPr>
            <a:picLocks noChangeAspect="1"/>
          </p:cNvPicPr>
          <p:nvPr/>
        </p:nvPicPr>
        <p:blipFill>
          <a:blip r:embed="rId2">
            <a:extLst/>
          </a:blip>
          <a:srcRect l="10693" t="0" r="10673" b="0"/>
          <a:stretch>
            <a:fillRect/>
          </a:stretch>
        </p:blipFill>
        <p:spPr>
          <a:xfrm>
            <a:off x="779462" y="914400"/>
            <a:ext cx="7577139" cy="530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More Complex Grid…</a:t>
            </a:r>
          </a:p>
        </p:txBody>
      </p:sp>
      <p:pic>
        <p:nvPicPr>
          <p:cNvPr id="151" name="image.png"/>
          <p:cNvPicPr>
            <a:picLocks noChangeAspect="1"/>
          </p:cNvPicPr>
          <p:nvPr/>
        </p:nvPicPr>
        <p:blipFill>
          <a:blip r:embed="rId2">
            <a:extLst/>
          </a:blip>
          <a:srcRect l="10542" t="0" r="10522" b="0"/>
          <a:stretch>
            <a:fillRect/>
          </a:stretch>
        </p:blipFill>
        <p:spPr>
          <a:xfrm>
            <a:off x="304800" y="990600"/>
            <a:ext cx="8609013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Tools for Sketch / Grid Creation</a:t>
            </a:r>
          </a:p>
        </p:txBody>
      </p:sp>
      <p:sp>
        <p:nvSpPr>
          <p:cNvPr id="154" name="Shape 154"/>
          <p:cNvSpPr/>
          <p:nvPr/>
        </p:nvSpPr>
        <p:spPr>
          <a:xfrm>
            <a:off x="203200" y="812800"/>
            <a:ext cx="8229600" cy="576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Wireframing Tools: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Balsamiq***: </a:t>
            </a:r>
            <a:r>
              <a:rPr u="sng">
                <a:solidFill>
                  <a:srgbClr val="0563C1"/>
                </a:solidFill>
              </a:rPr>
              <a:t>https://balsamiq.com/</a:t>
            </a:r>
            <a:r>
              <a:t> 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Framebox: </a:t>
            </a:r>
            <a:r>
              <a:rPr u="sng">
                <a:solidFill>
                  <a:srgbClr val="0563C1"/>
                </a:solidFill>
              </a:rPr>
              <a:t>http://framebox.org/</a:t>
            </a:r>
            <a:r>
              <a:t> 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Pen and Paper: Your notebook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Grids for Photoshop / Illustrator: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960 GS: </a:t>
            </a:r>
            <a:r>
              <a:rPr u="sng">
                <a:solidFill>
                  <a:srgbClr val="0563C1"/>
                </a:solidFill>
              </a:rPr>
              <a:t>http://960.gs/</a:t>
            </a:r>
            <a:endParaRPr u="sng">
              <a:solidFill>
                <a:srgbClr val="0563C1"/>
              </a:solidFill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GuideGuide: </a:t>
            </a:r>
            <a:r>
              <a:rPr u="sng">
                <a:solidFill>
                  <a:srgbClr val="0563C1"/>
                </a:solidFill>
              </a:rPr>
              <a:t>http://framebox.org/</a:t>
            </a:r>
            <a:r>
              <a:t>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Designing with Grids Guides: 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960 Grid System Made Easy: </a:t>
            </a:r>
            <a:r>
              <a:rPr u="sng">
                <a:solidFill>
                  <a:srgbClr val="0563C1"/>
                </a:solidFill>
              </a:rPr>
              <a:t>http://bit.ly/1sjYaFC</a:t>
            </a:r>
            <a:r>
              <a:t> 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Design by Grid: </a:t>
            </a:r>
            <a:r>
              <a:rPr u="sng">
                <a:solidFill>
                  <a:srgbClr val="0563C1"/>
                </a:solidFill>
              </a:rPr>
              <a:t>http://www.designbygrid.com/</a:t>
            </a:r>
            <a:endParaRPr u="sng">
              <a:solidFill>
                <a:srgbClr val="0563C1"/>
              </a:solidFill>
            </a:endParaR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Designing with Grid-Based Approach: </a:t>
            </a:r>
            <a:r>
              <a:rPr u="sng">
                <a:solidFill>
                  <a:srgbClr val="0563C1"/>
                </a:solidFill>
              </a:rPr>
              <a:t>http://bit.ly/1CM4Hzo</a:t>
            </a:r>
            <a:r>
              <a:t> </a:t>
            </a:r>
          </a:p>
        </p:txBody>
      </p:sp>
      <p:pic>
        <p:nvPicPr>
          <p:cNvPr id="15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3487" y="838200"/>
            <a:ext cx="2665413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525" y="0"/>
            <a:ext cx="9667875" cy="689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Rows and Columns</a:t>
            </a:r>
          </a:p>
        </p:txBody>
      </p:sp>
      <p:sp>
        <p:nvSpPr>
          <p:cNvPr id="158" name="Shape 158"/>
          <p:cNvSpPr/>
          <p:nvPr/>
        </p:nvSpPr>
        <p:spPr>
          <a:xfrm>
            <a:off x="365125" y="3995373"/>
            <a:ext cx="645795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Workshop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6587" y="820737"/>
            <a:ext cx="5741988" cy="54768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304800" y="98425"/>
            <a:ext cx="8837613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Web Design Fundamentally = Wireframes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6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897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69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219200" y="730250"/>
            <a:ext cx="7189788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1219200" y="15240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219200" y="25908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1219200" y="37084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231900" y="48260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5" name="Shape 175"/>
          <p:cNvSpPr/>
          <p:nvPr/>
        </p:nvSpPr>
        <p:spPr>
          <a:xfrm>
            <a:off x="1231900" y="59309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687387" y="8921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7" name="Shape 177"/>
          <p:cNvSpPr/>
          <p:nvPr/>
        </p:nvSpPr>
        <p:spPr>
          <a:xfrm>
            <a:off x="687387" y="181133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8" name="Shape 178"/>
          <p:cNvSpPr/>
          <p:nvPr/>
        </p:nvSpPr>
        <p:spPr>
          <a:xfrm>
            <a:off x="687387" y="29019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9" name="Shape 179"/>
          <p:cNvSpPr/>
          <p:nvPr/>
        </p:nvSpPr>
        <p:spPr>
          <a:xfrm>
            <a:off x="687387" y="39655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0" name="Shape 180"/>
          <p:cNvSpPr/>
          <p:nvPr/>
        </p:nvSpPr>
        <p:spPr>
          <a:xfrm>
            <a:off x="687387" y="51371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1" name="Shape 181"/>
          <p:cNvSpPr/>
          <p:nvPr/>
        </p:nvSpPr>
        <p:spPr>
          <a:xfrm rot="18900000">
            <a:off x="68339" y="485245"/>
            <a:ext cx="721974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ROWS</a:t>
            </a:r>
          </a:p>
        </p:txBody>
      </p:sp>
      <p:sp>
        <p:nvSpPr>
          <p:cNvPr id="182" name="Shape 182"/>
          <p:cNvSpPr/>
          <p:nvPr/>
        </p:nvSpPr>
        <p:spPr>
          <a:xfrm>
            <a:off x="700087" y="612298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83" name="Shape 183"/>
          <p:cNvSpPr/>
          <p:nvPr/>
        </p:nvSpPr>
        <p:spPr>
          <a:xfrm>
            <a:off x="8401050" y="5815012"/>
            <a:ext cx="730250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</a:tabLst>
              <a:defRPr b="1" sz="2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6 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8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219200" y="730250"/>
            <a:ext cx="7189788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219200" y="15240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1219200" y="25908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219200" y="37084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231900" y="48260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1231900" y="5930900"/>
            <a:ext cx="7189788" cy="9906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1981200" y="742950"/>
            <a:ext cx="5865813" cy="717550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1981200" y="1527175"/>
            <a:ext cx="58658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981200" y="2632075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2717800" y="2632075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3454400" y="2622550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4254500" y="2660650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4991100" y="2660650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5727700" y="2651125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6502400" y="2622550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7239000" y="2613025"/>
            <a:ext cx="6080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5" name="Shape 205"/>
          <p:cNvSpPr/>
          <p:nvPr/>
        </p:nvSpPr>
        <p:spPr>
          <a:xfrm rot="18900000">
            <a:off x="-122352" y="478707"/>
            <a:ext cx="1124369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COLUMNS</a:t>
            </a:r>
          </a:p>
        </p:txBody>
      </p:sp>
      <p:sp>
        <p:nvSpPr>
          <p:cNvPr id="206" name="Shape 206"/>
          <p:cNvSpPr/>
          <p:nvPr/>
        </p:nvSpPr>
        <p:spPr>
          <a:xfrm>
            <a:off x="1981200" y="3762375"/>
            <a:ext cx="13446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3467100" y="3762375"/>
            <a:ext cx="13446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4927600" y="3749675"/>
            <a:ext cx="13446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1981200" y="4838700"/>
            <a:ext cx="2832100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6413500" y="3762375"/>
            <a:ext cx="1344613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4978400" y="4829175"/>
            <a:ext cx="2781300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687387" y="8921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3" name="Shape 213"/>
          <p:cNvSpPr/>
          <p:nvPr/>
        </p:nvSpPr>
        <p:spPr>
          <a:xfrm>
            <a:off x="687387" y="181133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4" name="Shape 214"/>
          <p:cNvSpPr/>
          <p:nvPr/>
        </p:nvSpPr>
        <p:spPr>
          <a:xfrm>
            <a:off x="687387" y="29019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15" name="Shape 215"/>
          <p:cNvSpPr/>
          <p:nvPr/>
        </p:nvSpPr>
        <p:spPr>
          <a:xfrm>
            <a:off x="687387" y="39655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6" name="Shape 216"/>
          <p:cNvSpPr/>
          <p:nvPr/>
        </p:nvSpPr>
        <p:spPr>
          <a:xfrm>
            <a:off x="687387" y="51371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7" name="Shape 217"/>
          <p:cNvSpPr/>
          <p:nvPr/>
        </p:nvSpPr>
        <p:spPr>
          <a:xfrm>
            <a:off x="1219200" y="5943600"/>
            <a:ext cx="7202488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696912" y="612298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19" name="Shape 219"/>
          <p:cNvSpPr/>
          <p:nvPr/>
        </p:nvSpPr>
        <p:spPr>
          <a:xfrm>
            <a:off x="8401050" y="6122987"/>
            <a:ext cx="730250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</a:tabLst>
              <a:defRPr b="1"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24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 rot="18900000">
            <a:off x="-26711" y="458900"/>
            <a:ext cx="971113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Up!</a:t>
            </a:r>
          </a:p>
        </p:txBody>
      </p:sp>
      <p:sp>
        <p:nvSpPr>
          <p:cNvPr id="230" name="Shape 230"/>
          <p:cNvSpPr/>
          <p:nvPr/>
        </p:nvSpPr>
        <p:spPr>
          <a:xfrm>
            <a:off x="442912" y="2971800"/>
            <a:ext cx="8229601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Now, let’s make it more challenging…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3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976312" y="679450"/>
            <a:ext cx="7189788" cy="9969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976312" y="1714500"/>
            <a:ext cx="7189788" cy="18669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976312" y="3733800"/>
            <a:ext cx="7189788" cy="18669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2" name="Shape 242"/>
          <p:cNvSpPr/>
          <p:nvPr/>
        </p:nvSpPr>
        <p:spPr>
          <a:xfrm rot="18900000">
            <a:off x="68339" y="485245"/>
            <a:ext cx="721974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ROWS</a:t>
            </a:r>
          </a:p>
        </p:txBody>
      </p:sp>
      <p:sp>
        <p:nvSpPr>
          <p:cNvPr id="243" name="Shape 243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4" name="Shape 244"/>
          <p:cNvSpPr/>
          <p:nvPr/>
        </p:nvSpPr>
        <p:spPr>
          <a:xfrm>
            <a:off x="608012" y="230822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5" name="Shape 245"/>
          <p:cNvSpPr/>
          <p:nvPr/>
        </p:nvSpPr>
        <p:spPr>
          <a:xfrm>
            <a:off x="608012" y="4667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6" name="Shape 246"/>
          <p:cNvSpPr/>
          <p:nvPr/>
        </p:nvSpPr>
        <p:spPr>
          <a:xfrm>
            <a:off x="1001712" y="5943600"/>
            <a:ext cx="7189788" cy="9144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8299450" y="5815012"/>
            <a:ext cx="730250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 sz="2100"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 sz="2100">
                <a:latin typeface="Calibri"/>
                <a:ea typeface="Calibri"/>
                <a:cs typeface="Calibri"/>
                <a:sym typeface="Calibri"/>
              </a:defRPr>
            </a:pPr>
            <a:r>
              <a:t>Total</a:t>
            </a:r>
          </a:p>
        </p:txBody>
      </p:sp>
      <p:sp>
        <p:nvSpPr>
          <p:cNvPr id="248" name="Shape 248"/>
          <p:cNvSpPr/>
          <p:nvPr/>
        </p:nvSpPr>
        <p:spPr>
          <a:xfrm>
            <a:off x="608012" y="62166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53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976312" y="679450"/>
            <a:ext cx="7189788" cy="9969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976312" y="1714500"/>
            <a:ext cx="7189788" cy="18669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976312" y="3733800"/>
            <a:ext cx="7189788" cy="18669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Shape 257"/>
          <p:cNvSpPr/>
          <p:nvPr/>
        </p:nvSpPr>
        <p:spPr>
          <a:xfrm rot="18900000">
            <a:off x="-122352" y="478707"/>
            <a:ext cx="1124369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COLUMNS</a:t>
            </a:r>
          </a:p>
        </p:txBody>
      </p:sp>
      <p:sp>
        <p:nvSpPr>
          <p:cNvPr id="258" name="Shape 258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9" name="Shape 259"/>
          <p:cNvSpPr/>
          <p:nvPr/>
        </p:nvSpPr>
        <p:spPr>
          <a:xfrm>
            <a:off x="608012" y="230822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0" name="Shape 260"/>
          <p:cNvSpPr/>
          <p:nvPr/>
        </p:nvSpPr>
        <p:spPr>
          <a:xfrm>
            <a:off x="608012" y="4667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1" name="Shape 261"/>
          <p:cNvSpPr/>
          <p:nvPr/>
        </p:nvSpPr>
        <p:spPr>
          <a:xfrm>
            <a:off x="1001712" y="5943600"/>
            <a:ext cx="7189788" cy="9144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1228725" y="746125"/>
            <a:ext cx="6694488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3" name="Shape 263"/>
          <p:cNvSpPr/>
          <p:nvPr/>
        </p:nvSpPr>
        <p:spPr>
          <a:xfrm>
            <a:off x="1249362" y="1766887"/>
            <a:ext cx="2025651" cy="18145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4" name="Shape 264"/>
          <p:cNvSpPr/>
          <p:nvPr/>
        </p:nvSpPr>
        <p:spPr>
          <a:xfrm>
            <a:off x="3382962" y="1762125"/>
            <a:ext cx="4541839" cy="18145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5" name="Shape 265"/>
          <p:cNvSpPr/>
          <p:nvPr/>
        </p:nvSpPr>
        <p:spPr>
          <a:xfrm>
            <a:off x="1249362" y="3790950"/>
            <a:ext cx="2025651" cy="18145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3382962" y="3786187"/>
            <a:ext cx="4541839" cy="18145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1143000" y="5902325"/>
            <a:ext cx="6694488" cy="9477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8401050" y="6122987"/>
            <a:ext cx="730250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</a:tabLst>
              <a:defRPr b="1"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Total Not relevant</a:t>
            </a:r>
          </a:p>
        </p:txBody>
      </p:sp>
      <p:sp>
        <p:nvSpPr>
          <p:cNvPr id="269" name="Shape 269"/>
          <p:cNvSpPr/>
          <p:nvPr/>
        </p:nvSpPr>
        <p:spPr>
          <a:xfrm>
            <a:off x="619125" y="612298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.jpeg"/>
          <p:cNvPicPr>
            <a:picLocks noChangeAspect="1"/>
          </p:cNvPicPr>
          <p:nvPr/>
        </p:nvPicPr>
        <p:blipFill>
          <a:blip r:embed="rId2">
            <a:extLst/>
          </a:blip>
          <a:srcRect l="0" t="14141" r="0" b="9974"/>
          <a:stretch>
            <a:fillRect/>
          </a:stretch>
        </p:blipFill>
        <p:spPr>
          <a:xfrm>
            <a:off x="0" y="-76201"/>
            <a:ext cx="9183688" cy="693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Up!</a:t>
            </a:r>
          </a:p>
        </p:txBody>
      </p:sp>
      <p:sp>
        <p:nvSpPr>
          <p:cNvPr id="274" name="Shape 274"/>
          <p:cNvSpPr/>
          <p:nvPr/>
        </p:nvSpPr>
        <p:spPr>
          <a:xfrm>
            <a:off x="442912" y="2971800"/>
            <a:ext cx="8229601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Now for another…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976312" y="685800"/>
            <a:ext cx="7189788" cy="10668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976312" y="1787525"/>
            <a:ext cx="7189788" cy="2600325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976312" y="4489450"/>
            <a:ext cx="7189788" cy="13017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976312" y="5891212"/>
            <a:ext cx="7189788" cy="889001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7" name="Shape 287"/>
          <p:cNvSpPr/>
          <p:nvPr/>
        </p:nvSpPr>
        <p:spPr>
          <a:xfrm rot="18900000">
            <a:off x="68339" y="485245"/>
            <a:ext cx="721974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ROWS</a:t>
            </a:r>
          </a:p>
        </p:txBody>
      </p:sp>
      <p:sp>
        <p:nvSpPr>
          <p:cNvPr id="288" name="Shape 288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89" name="Shape 289"/>
          <p:cNvSpPr/>
          <p:nvPr/>
        </p:nvSpPr>
        <p:spPr>
          <a:xfrm>
            <a:off x="274637" y="3087687"/>
            <a:ext cx="533000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1***</a:t>
            </a:r>
          </a:p>
        </p:txBody>
      </p:sp>
      <p:sp>
        <p:nvSpPr>
          <p:cNvPr id="290" name="Shape 290"/>
          <p:cNvSpPr/>
          <p:nvPr/>
        </p:nvSpPr>
        <p:spPr>
          <a:xfrm>
            <a:off x="601662" y="49561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1" name="Shape 291"/>
          <p:cNvSpPr/>
          <p:nvPr/>
        </p:nvSpPr>
        <p:spPr>
          <a:xfrm>
            <a:off x="601662" y="6191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2" name="Shape 292"/>
          <p:cNvSpPr/>
          <p:nvPr/>
        </p:nvSpPr>
        <p:spPr>
          <a:xfrm>
            <a:off x="8401050" y="5815012"/>
            <a:ext cx="730250" cy="188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 sz="4000"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 sz="4000">
                <a:latin typeface="Calibri"/>
                <a:ea typeface="Calibri"/>
                <a:cs typeface="Calibri"/>
                <a:sym typeface="Calibri"/>
              </a:defRPr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9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976312" y="685800"/>
            <a:ext cx="7189788" cy="10668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9" name="Shape 299"/>
          <p:cNvSpPr/>
          <p:nvPr/>
        </p:nvSpPr>
        <p:spPr>
          <a:xfrm>
            <a:off x="976312" y="1787525"/>
            <a:ext cx="7189788" cy="2700338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Shape 300"/>
          <p:cNvSpPr/>
          <p:nvPr/>
        </p:nvSpPr>
        <p:spPr>
          <a:xfrm>
            <a:off x="976312" y="4572000"/>
            <a:ext cx="7189788" cy="121920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1" name="Shape 301"/>
          <p:cNvSpPr/>
          <p:nvPr/>
        </p:nvSpPr>
        <p:spPr>
          <a:xfrm>
            <a:off x="976312" y="5891212"/>
            <a:ext cx="7189788" cy="889001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Shape 302"/>
          <p:cNvSpPr/>
          <p:nvPr/>
        </p:nvSpPr>
        <p:spPr>
          <a:xfrm rot="18900000">
            <a:off x="-122352" y="478707"/>
            <a:ext cx="1124369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COLUMNS</a:t>
            </a:r>
          </a:p>
        </p:txBody>
      </p:sp>
      <p:sp>
        <p:nvSpPr>
          <p:cNvPr id="303" name="Shape 303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4" name="Shape 304"/>
          <p:cNvSpPr/>
          <p:nvPr/>
        </p:nvSpPr>
        <p:spPr>
          <a:xfrm>
            <a:off x="608012" y="300672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5" name="Shape 305"/>
          <p:cNvSpPr/>
          <p:nvPr/>
        </p:nvSpPr>
        <p:spPr>
          <a:xfrm>
            <a:off x="601662" y="49561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Shape 306"/>
          <p:cNvSpPr/>
          <p:nvPr/>
        </p:nvSpPr>
        <p:spPr>
          <a:xfrm>
            <a:off x="601662" y="6191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7" name="Shape 307"/>
          <p:cNvSpPr/>
          <p:nvPr/>
        </p:nvSpPr>
        <p:spPr>
          <a:xfrm>
            <a:off x="1676400" y="1787525"/>
            <a:ext cx="1789113" cy="2600325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3695700" y="1801812"/>
            <a:ext cx="1789113" cy="25860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9" name="Shape 309"/>
          <p:cNvSpPr/>
          <p:nvPr/>
        </p:nvSpPr>
        <p:spPr>
          <a:xfrm>
            <a:off x="5716587" y="1770062"/>
            <a:ext cx="1789113" cy="261778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1676400" y="671512"/>
            <a:ext cx="5829300" cy="10461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8401050" y="6122987"/>
            <a:ext cx="730250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</a:tabLst>
              <a:defRPr b="1"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Total Not relevant</a:t>
            </a:r>
          </a:p>
        </p:txBody>
      </p:sp>
      <p:sp>
        <p:nvSpPr>
          <p:cNvPr id="312" name="Shape 312"/>
          <p:cNvSpPr/>
          <p:nvPr/>
        </p:nvSpPr>
        <p:spPr>
          <a:xfrm>
            <a:off x="1676400" y="4657725"/>
            <a:ext cx="5829300" cy="10461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1676400" y="5922962"/>
            <a:ext cx="5829300" cy="846138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1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 rot="18900000">
            <a:off x="-26711" y="458900"/>
            <a:ext cx="971113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Up!</a:t>
            </a:r>
          </a:p>
        </p:txBody>
      </p:sp>
      <p:sp>
        <p:nvSpPr>
          <p:cNvPr id="324" name="Shape 324"/>
          <p:cNvSpPr/>
          <p:nvPr/>
        </p:nvSpPr>
        <p:spPr>
          <a:xfrm>
            <a:off x="442912" y="2971800"/>
            <a:ext cx="8229601" cy="60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final one is tricky…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2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Up!</a:t>
            </a:r>
          </a:p>
        </p:txBody>
      </p:sp>
      <p:sp>
        <p:nvSpPr>
          <p:cNvPr id="332" name="Shape 332"/>
          <p:cNvSpPr/>
          <p:nvPr/>
        </p:nvSpPr>
        <p:spPr>
          <a:xfrm>
            <a:off x="442912" y="2354262"/>
            <a:ext cx="8229601" cy="1502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Didn’t quite work right?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2400">
                <a:latin typeface="Arial"/>
                <a:ea typeface="Arial"/>
                <a:cs typeface="Arial"/>
                <a:sym typeface="Arial"/>
              </a:defRPr>
            </a:pPr>
            <a:r>
              <a:t>For this one we need </a:t>
            </a:r>
            <a:r>
              <a:rPr u="sng"/>
              <a:t>sub-rows</a:t>
            </a:r>
            <a:r>
              <a:t> and </a:t>
            </a:r>
            <a:r>
              <a:rPr u="sng"/>
              <a:t>sub-columns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35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1066800" y="654050"/>
            <a:ext cx="7008813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1066800" y="1417637"/>
            <a:ext cx="7008813" cy="35337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960437" y="5035550"/>
            <a:ext cx="7189788" cy="60166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960437" y="5926137"/>
            <a:ext cx="7189788" cy="9302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Shape 340"/>
          <p:cNvSpPr/>
          <p:nvPr/>
        </p:nvSpPr>
        <p:spPr>
          <a:xfrm rot="18900000">
            <a:off x="68339" y="485245"/>
            <a:ext cx="721974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ROWS</a:t>
            </a:r>
          </a:p>
        </p:txBody>
      </p:sp>
      <p:sp>
        <p:nvSpPr>
          <p:cNvPr id="341" name="Shape 341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2" name="Shape 342"/>
          <p:cNvSpPr/>
          <p:nvPr/>
        </p:nvSpPr>
        <p:spPr>
          <a:xfrm>
            <a:off x="303212" y="3087687"/>
            <a:ext cx="533000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1***</a:t>
            </a:r>
          </a:p>
        </p:txBody>
      </p:sp>
      <p:sp>
        <p:nvSpPr>
          <p:cNvPr id="343" name="Shape 343"/>
          <p:cNvSpPr/>
          <p:nvPr/>
        </p:nvSpPr>
        <p:spPr>
          <a:xfrm>
            <a:off x="257175" y="4956175"/>
            <a:ext cx="533000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1***</a:t>
            </a:r>
          </a:p>
        </p:txBody>
      </p:sp>
      <p:sp>
        <p:nvSpPr>
          <p:cNvPr id="344" name="Shape 344"/>
          <p:cNvSpPr/>
          <p:nvPr/>
        </p:nvSpPr>
        <p:spPr>
          <a:xfrm>
            <a:off x="601662" y="6191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5" name="Shape 345"/>
          <p:cNvSpPr/>
          <p:nvPr/>
        </p:nvSpPr>
        <p:spPr>
          <a:xfrm>
            <a:off x="8401050" y="5815012"/>
            <a:ext cx="730250" cy="67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 sz="2000">
                <a:latin typeface="Calibri"/>
                <a:ea typeface="Calibri"/>
                <a:cs typeface="Calibri"/>
                <a:sym typeface="Calibri"/>
              </a:defRPr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5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1066800" y="654050"/>
            <a:ext cx="7008813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1066800" y="1417637"/>
            <a:ext cx="7008813" cy="35337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3" name="Shape 353"/>
          <p:cNvSpPr/>
          <p:nvPr/>
        </p:nvSpPr>
        <p:spPr>
          <a:xfrm>
            <a:off x="960437" y="5035550"/>
            <a:ext cx="7189788" cy="60166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1219200" y="1454150"/>
            <a:ext cx="3733800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5195887" y="1454150"/>
            <a:ext cx="2805113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960437" y="5926137"/>
            <a:ext cx="7189788" cy="9302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Shape 357"/>
          <p:cNvSpPr/>
          <p:nvPr/>
        </p:nvSpPr>
        <p:spPr>
          <a:xfrm>
            <a:off x="1219200" y="749300"/>
            <a:ext cx="6780213" cy="5889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1235075" y="6005512"/>
            <a:ext cx="6780213" cy="5889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9" name="Shape 359"/>
          <p:cNvSpPr/>
          <p:nvPr/>
        </p:nvSpPr>
        <p:spPr>
          <a:xfrm rot="18900000">
            <a:off x="-122352" y="478707"/>
            <a:ext cx="1124369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COLUMNS</a:t>
            </a:r>
          </a:p>
        </p:txBody>
      </p:sp>
      <p:sp>
        <p:nvSpPr>
          <p:cNvPr id="360" name="Shape 360"/>
          <p:cNvSpPr/>
          <p:nvPr/>
        </p:nvSpPr>
        <p:spPr>
          <a:xfrm>
            <a:off x="608012" y="105727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1" name="Shape 361"/>
          <p:cNvSpPr/>
          <p:nvPr/>
        </p:nvSpPr>
        <p:spPr>
          <a:xfrm>
            <a:off x="592137" y="308768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2" name="Shape 362"/>
          <p:cNvSpPr/>
          <p:nvPr/>
        </p:nvSpPr>
        <p:spPr>
          <a:xfrm>
            <a:off x="601662" y="61912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3" name="Shape 363"/>
          <p:cNvSpPr/>
          <p:nvPr/>
        </p:nvSpPr>
        <p:spPr>
          <a:xfrm>
            <a:off x="8401050" y="6122987"/>
            <a:ext cx="730250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</a:tabLst>
              <a:defRPr b="1"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Total Not relevant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350" y="0"/>
            <a:ext cx="9148763" cy="686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68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1066800" y="654050"/>
            <a:ext cx="7008813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1066800" y="1417637"/>
            <a:ext cx="7008813" cy="35337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960437" y="5035550"/>
            <a:ext cx="7189788" cy="60166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219200" y="1454150"/>
            <a:ext cx="3733800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3" name="Shape 373"/>
          <p:cNvSpPr/>
          <p:nvPr/>
        </p:nvSpPr>
        <p:spPr>
          <a:xfrm>
            <a:off x="5195887" y="1454150"/>
            <a:ext cx="2805113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960437" y="5926137"/>
            <a:ext cx="7189788" cy="9302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5195887" y="1524000"/>
            <a:ext cx="2805113" cy="99060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5164137" y="2597150"/>
            <a:ext cx="2805113" cy="99060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5195887" y="3878262"/>
            <a:ext cx="2805113" cy="990601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5235575" y="5022850"/>
            <a:ext cx="2805113" cy="38735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9" name="Shape 379"/>
          <p:cNvSpPr/>
          <p:nvPr/>
        </p:nvSpPr>
        <p:spPr>
          <a:xfrm rot="18900000">
            <a:off x="8250739" y="332363"/>
            <a:ext cx="721975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SUB-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ROWS</a:t>
            </a:r>
          </a:p>
        </p:txBody>
      </p:sp>
      <p:sp>
        <p:nvSpPr>
          <p:cNvPr id="380" name="Shape 380"/>
          <p:cNvSpPr/>
          <p:nvPr/>
        </p:nvSpPr>
        <p:spPr>
          <a:xfrm>
            <a:off x="8412162" y="18351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1" name="Shape 381"/>
          <p:cNvSpPr/>
          <p:nvPr/>
        </p:nvSpPr>
        <p:spPr>
          <a:xfrm>
            <a:off x="8412162" y="292100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2" name="Shape 382"/>
          <p:cNvSpPr/>
          <p:nvPr/>
        </p:nvSpPr>
        <p:spPr>
          <a:xfrm>
            <a:off x="8412162" y="4021137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3" name="Shape 383"/>
          <p:cNvSpPr/>
          <p:nvPr/>
        </p:nvSpPr>
        <p:spPr>
          <a:xfrm>
            <a:off x="8412162" y="5040312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84" name="Shape 384"/>
          <p:cNvSpPr/>
          <p:nvPr/>
        </p:nvSpPr>
        <p:spPr>
          <a:xfrm>
            <a:off x="8401050" y="5815012"/>
            <a:ext cx="730250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 sz="2100">
                <a:latin typeface="Calibri"/>
                <a:ea typeface="Calibri"/>
                <a:cs typeface="Calibri"/>
                <a:sym typeface="Calibri"/>
              </a:defRPr>
            </a:pPr>
            <a:r>
              <a:t>4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 sz="2100">
                <a:latin typeface="Calibri"/>
                <a:ea typeface="Calibri"/>
                <a:cs typeface="Calibri"/>
                <a:sym typeface="Calibri"/>
              </a:defRPr>
            </a:pPr>
            <a:r>
              <a:t>Total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89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1066800" y="654050"/>
            <a:ext cx="7008813" cy="717550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1" name="Shape 391"/>
          <p:cNvSpPr/>
          <p:nvPr/>
        </p:nvSpPr>
        <p:spPr>
          <a:xfrm>
            <a:off x="1066800" y="1417637"/>
            <a:ext cx="7008813" cy="35337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960437" y="5035550"/>
            <a:ext cx="7189788" cy="60166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Shape 393"/>
          <p:cNvSpPr/>
          <p:nvPr/>
        </p:nvSpPr>
        <p:spPr>
          <a:xfrm>
            <a:off x="1219200" y="1454150"/>
            <a:ext cx="3733800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5195887" y="1454150"/>
            <a:ext cx="2805113" cy="410686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960437" y="5926137"/>
            <a:ext cx="7189788" cy="930276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6" name="Shape 396"/>
          <p:cNvSpPr/>
          <p:nvPr/>
        </p:nvSpPr>
        <p:spPr>
          <a:xfrm>
            <a:off x="5195887" y="1524000"/>
            <a:ext cx="2805113" cy="99060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5164137" y="2597150"/>
            <a:ext cx="2805113" cy="99060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5195887" y="3878262"/>
            <a:ext cx="2805113" cy="990601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5235575" y="5022850"/>
            <a:ext cx="2805113" cy="387350"/>
          </a:xfrm>
          <a:prstGeom prst="rect">
            <a:avLst/>
          </a:prstGeom>
          <a:solidFill>
            <a:srgbClr val="C0504D">
              <a:alpha val="77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5372100" y="1533525"/>
            <a:ext cx="1293813" cy="3475038"/>
          </a:xfrm>
          <a:prstGeom prst="rect">
            <a:avLst/>
          </a:prstGeom>
          <a:solidFill>
            <a:srgbClr val="1F497D">
              <a:alpha val="79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6743700" y="1512887"/>
            <a:ext cx="1293813" cy="3475038"/>
          </a:xfrm>
          <a:prstGeom prst="rect">
            <a:avLst/>
          </a:prstGeom>
          <a:solidFill>
            <a:srgbClr val="1F497D">
              <a:alpha val="79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5372100" y="5032375"/>
            <a:ext cx="2628900" cy="409575"/>
          </a:xfrm>
          <a:prstGeom prst="rect">
            <a:avLst/>
          </a:prstGeom>
          <a:solidFill>
            <a:srgbClr val="1F497D">
              <a:alpha val="799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3" name="Shape 403"/>
          <p:cNvSpPr/>
          <p:nvPr/>
        </p:nvSpPr>
        <p:spPr>
          <a:xfrm rot="18900000">
            <a:off x="8039223" y="332363"/>
            <a:ext cx="1124369" cy="62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SUB-</a:t>
            </a:r>
          </a:p>
          <a:p>
            <a:pPr algn="ctr"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COLUMNS</a:t>
            </a:r>
          </a:p>
        </p:txBody>
      </p:sp>
      <p:sp>
        <p:nvSpPr>
          <p:cNvPr id="404" name="Shape 404"/>
          <p:cNvSpPr/>
          <p:nvPr/>
        </p:nvSpPr>
        <p:spPr>
          <a:xfrm>
            <a:off x="8412162" y="292100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05" name="Shape 405"/>
          <p:cNvSpPr/>
          <p:nvPr/>
        </p:nvSpPr>
        <p:spPr>
          <a:xfrm>
            <a:off x="8394700" y="5073650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1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 rot="18900000">
            <a:off x="-26711" y="458900"/>
            <a:ext cx="971113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You Try!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Level Up</a:t>
            </a:r>
          </a:p>
        </p:txBody>
      </p:sp>
      <p:sp>
        <p:nvSpPr>
          <p:cNvPr id="416" name="Shape 416"/>
          <p:cNvSpPr/>
          <p:nvPr/>
        </p:nvSpPr>
        <p:spPr>
          <a:xfrm>
            <a:off x="442912" y="2354262"/>
            <a:ext cx="8229601" cy="167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 u="sng">
                <a:latin typeface="Arial"/>
                <a:ea typeface="Arial"/>
                <a:cs typeface="Arial"/>
                <a:sym typeface="Arial"/>
              </a:defRPr>
            </a:pPr>
            <a:r>
              <a:t>Real Example App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36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2292350" y="3252787"/>
            <a:ext cx="4461169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https://mean-google-maps.herokuapp.com/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7637"/>
            <a:ext cx="9144000" cy="6561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25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7637"/>
            <a:ext cx="9144000" cy="6561138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381000" y="990600"/>
            <a:ext cx="8458200" cy="495141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7" name="Shape 427"/>
          <p:cNvSpPr/>
          <p:nvPr/>
        </p:nvSpPr>
        <p:spPr>
          <a:xfrm>
            <a:off x="381000" y="6100762"/>
            <a:ext cx="8458200" cy="60801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8" name="Shape 428"/>
          <p:cNvSpPr/>
          <p:nvPr/>
        </p:nvSpPr>
        <p:spPr>
          <a:xfrm rot="18900000">
            <a:off x="-130099" y="93132"/>
            <a:ext cx="721975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ROWS</a:t>
            </a:r>
          </a:p>
        </p:txBody>
      </p:sp>
      <p:sp>
        <p:nvSpPr>
          <p:cNvPr id="429" name="Shape 429"/>
          <p:cNvSpPr/>
          <p:nvPr/>
        </p:nvSpPr>
        <p:spPr>
          <a:xfrm>
            <a:off x="58737" y="3059112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0" name="Shape 430"/>
          <p:cNvSpPr/>
          <p:nvPr/>
        </p:nvSpPr>
        <p:spPr>
          <a:xfrm>
            <a:off x="34925" y="621982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-1" y="0"/>
            <a:ext cx="9144002" cy="6524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35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47637"/>
            <a:ext cx="9144000" cy="6561138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381000" y="990600"/>
            <a:ext cx="8458200" cy="495141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381000" y="6100762"/>
            <a:ext cx="8458200" cy="608013"/>
          </a:xfrm>
          <a:prstGeom prst="rect">
            <a:avLst/>
          </a:prstGeom>
          <a:solidFill>
            <a:srgbClr val="C0504D">
              <a:alpha val="1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406400" y="990600"/>
            <a:ext cx="4927600" cy="49514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486400" y="990600"/>
            <a:ext cx="3276600" cy="4951413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0" name="Shape 440"/>
          <p:cNvSpPr/>
          <p:nvPr/>
        </p:nvSpPr>
        <p:spPr>
          <a:xfrm rot="18900000">
            <a:off x="-195377" y="197720"/>
            <a:ext cx="1124369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COLUMNS</a:t>
            </a:r>
          </a:p>
        </p:txBody>
      </p:sp>
      <p:sp>
        <p:nvSpPr>
          <p:cNvPr id="441" name="Shape 441"/>
          <p:cNvSpPr/>
          <p:nvPr/>
        </p:nvSpPr>
        <p:spPr>
          <a:xfrm>
            <a:off x="58737" y="3059112"/>
            <a:ext cx="236646" cy="3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2" name="Shape 442"/>
          <p:cNvSpPr/>
          <p:nvPr/>
        </p:nvSpPr>
        <p:spPr>
          <a:xfrm>
            <a:off x="1587" y="6219825"/>
            <a:ext cx="236646" cy="35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3" name="Shape 443"/>
          <p:cNvSpPr/>
          <p:nvPr/>
        </p:nvSpPr>
        <p:spPr>
          <a:xfrm>
            <a:off x="406400" y="6102350"/>
            <a:ext cx="8432800" cy="606425"/>
          </a:xfrm>
          <a:prstGeom prst="rect">
            <a:avLst/>
          </a:prstGeom>
          <a:solidFill>
            <a:srgbClr val="1F497D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609600"/>
            <a:ext cx="5715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Grid Design with Bootstrap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More Genius Time!</a:t>
            </a:r>
          </a:p>
        </p:txBody>
      </p:sp>
      <p:sp>
        <p:nvSpPr>
          <p:cNvPr id="454" name="Shape 454"/>
          <p:cNvSpPr/>
          <p:nvPr/>
        </p:nvSpPr>
        <p:spPr>
          <a:xfrm>
            <a:off x="-6350" y="784224"/>
            <a:ext cx="9148763" cy="626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is a fairly “tricky”… </a:t>
            </a:r>
            <a:r>
              <a:rPr b="1"/>
              <a:t>but VERY IMPORTANT topic.</a:t>
            </a:r>
            <a:endParaRPr b="1"/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b="1"/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5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425" y="1949450"/>
            <a:ext cx="4876800" cy="3748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312" y="0"/>
            <a:ext cx="718978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46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50937"/>
            <a:ext cx="5394325" cy="4940301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Shape 461"/>
          <p:cNvSpPr/>
          <p:nvPr/>
        </p:nvSpPr>
        <p:spPr>
          <a:xfrm>
            <a:off x="5548312" y="1524000"/>
            <a:ext cx="3443288" cy="536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Example: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class="col-md-12"&gt;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full width)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&lt;div class="col-md-4"&gt;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(Spans 1/3 of full width)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Grids</a:t>
            </a:r>
          </a:p>
        </p:txBody>
      </p:sp>
      <p:sp>
        <p:nvSpPr>
          <p:cNvPr id="464" name="Shape 464"/>
          <p:cNvSpPr/>
          <p:nvPr/>
        </p:nvSpPr>
        <p:spPr>
          <a:xfrm>
            <a:off x="304800" y="798512"/>
            <a:ext cx="8686800" cy="368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Every Bootstrap Grids is made up of…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containers</a:t>
            </a:r>
            <a:r>
              <a:rPr b="0"/>
              <a:t> - which wrap around the entire grid)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rows</a:t>
            </a:r>
            <a:r>
              <a:rPr b="0"/>
              <a:t> - which are defined first and are just rows)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4318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columns </a:t>
            </a:r>
            <a:r>
              <a:rPr b="0"/>
              <a:t>- which are defined within rows and specify the columns. The sum total of all columns within a row </a:t>
            </a:r>
            <a:r>
              <a:rPr u="sng"/>
              <a:t>must </a:t>
            </a:r>
            <a:r>
              <a:rPr b="0"/>
              <a:t>add up to 12.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19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Each of these elements is implemented by creating a </a:t>
            </a:r>
            <a:r>
              <a:rPr b="1"/>
              <a:t>div</a:t>
            </a:r>
            <a:r>
              <a:t> with a specific class name.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467" name="Shape 467"/>
          <p:cNvSpPr/>
          <p:nvPr/>
        </p:nvSpPr>
        <p:spPr>
          <a:xfrm>
            <a:off x="457200" y="1066800"/>
            <a:ext cx="8151813" cy="4951413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914400" y="1676400"/>
            <a:ext cx="7237413" cy="4114800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3124200" y="1935162"/>
            <a:ext cx="1371600" cy="3625851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1649412" y="1935162"/>
            <a:ext cx="1371601" cy="3625851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6069012" y="1935162"/>
            <a:ext cx="1371601" cy="3625851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4595812" y="1935162"/>
            <a:ext cx="1371601" cy="3625851"/>
          </a:xfrm>
          <a:prstGeom prst="rect">
            <a:avLst/>
          </a:prstGeom>
          <a:ln w="25560">
            <a:solidFill>
              <a:srgbClr val="3A5F8B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3" name="Shape 473"/>
          <p:cNvSpPr/>
          <p:nvPr/>
        </p:nvSpPr>
        <p:spPr>
          <a:xfrm>
            <a:off x="336550" y="744537"/>
            <a:ext cx="5105400" cy="29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</a:t>
            </a:r>
          </a:p>
        </p:txBody>
      </p:sp>
      <p:sp>
        <p:nvSpPr>
          <p:cNvPr id="474" name="Shape 474"/>
          <p:cNvSpPr/>
          <p:nvPr/>
        </p:nvSpPr>
        <p:spPr>
          <a:xfrm>
            <a:off x="793750" y="1377950"/>
            <a:ext cx="5105400" cy="29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Row #1</a:t>
            </a:r>
          </a:p>
        </p:txBody>
      </p:sp>
      <p:sp>
        <p:nvSpPr>
          <p:cNvPr id="475" name="Shape 475"/>
          <p:cNvSpPr/>
          <p:nvPr/>
        </p:nvSpPr>
        <p:spPr>
          <a:xfrm>
            <a:off x="1801812" y="2024062"/>
            <a:ext cx="1135063" cy="29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Column#1</a:t>
            </a:r>
          </a:p>
        </p:txBody>
      </p:sp>
      <p:sp>
        <p:nvSpPr>
          <p:cNvPr id="476" name="Shape 476"/>
          <p:cNvSpPr/>
          <p:nvPr/>
        </p:nvSpPr>
        <p:spPr>
          <a:xfrm>
            <a:off x="3189287" y="2033587"/>
            <a:ext cx="1135063" cy="29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Column#2</a:t>
            </a:r>
          </a:p>
        </p:txBody>
      </p:sp>
      <p:sp>
        <p:nvSpPr>
          <p:cNvPr id="477" name="Shape 477"/>
          <p:cNvSpPr/>
          <p:nvPr/>
        </p:nvSpPr>
        <p:spPr>
          <a:xfrm>
            <a:off x="4705350" y="2057400"/>
            <a:ext cx="1135063" cy="29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Column#3</a:t>
            </a:r>
          </a:p>
        </p:txBody>
      </p:sp>
      <p:sp>
        <p:nvSpPr>
          <p:cNvPr id="478" name="Shape 478"/>
          <p:cNvSpPr/>
          <p:nvPr/>
        </p:nvSpPr>
        <p:spPr>
          <a:xfrm>
            <a:off x="6118225" y="2057400"/>
            <a:ext cx="1135063" cy="29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</a:tabLst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Column#4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48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962" y="763587"/>
            <a:ext cx="8564563" cy="5027613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/>
          <p:nvPr/>
        </p:nvSpPr>
        <p:spPr>
          <a:xfrm>
            <a:off x="442912" y="5864225"/>
            <a:ext cx="82296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86" name="Shape 486"/>
          <p:cNvSpPr/>
          <p:nvPr/>
        </p:nvSpPr>
        <p:spPr>
          <a:xfrm>
            <a:off x="304800" y="914400"/>
            <a:ext cx="8686800" cy="399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Quick Activity: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Turn to your neighbors and explain to one another: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relationship between </a:t>
            </a:r>
            <a:r>
              <a:rPr b="1"/>
              <a:t>containers</a:t>
            </a:r>
            <a:r>
              <a:t>, </a:t>
            </a:r>
            <a:r>
              <a:rPr b="1"/>
              <a:t>rows</a:t>
            </a:r>
            <a:r>
              <a:t>, and </a:t>
            </a:r>
            <a:r>
              <a:rPr b="1"/>
              <a:t>columns</a:t>
            </a:r>
            <a:r>
              <a:t>. (Draw it on a piece of paper for them)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syntax for each.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specific syntax details for columns.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Coding Grids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493" name="Group 493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491" name="Shape 491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0" y="1143578"/>
              <a:ext cx="8534400" cy="1141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(quickgrid.html | 2-InstructorGrids)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49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962" y="763587"/>
            <a:ext cx="8564563" cy="5027613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Shape 497"/>
          <p:cNvSpPr/>
          <p:nvPr/>
        </p:nvSpPr>
        <p:spPr>
          <a:xfrm>
            <a:off x="442912" y="5864225"/>
            <a:ext cx="82296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Bootstrap Grid</a:t>
            </a:r>
          </a:p>
        </p:txBody>
      </p:sp>
      <p:pic>
        <p:nvPicPr>
          <p:cNvPr id="50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962" y="763587"/>
            <a:ext cx="8564563" cy="5027613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442912" y="5864225"/>
            <a:ext cx="82296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Note the rows, columns (col-lg-6), and containers</a:t>
            </a:r>
          </a:p>
        </p:txBody>
      </p:sp>
      <p:pic>
        <p:nvPicPr>
          <p:cNvPr id="50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037" y="2133600"/>
            <a:ext cx="8380413" cy="19161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Objectives</a:t>
            </a:r>
          </a:p>
        </p:txBody>
      </p:sp>
      <p:sp>
        <p:nvSpPr>
          <p:cNvPr id="73" name="Shape 73"/>
          <p:cNvSpPr/>
          <p:nvPr/>
        </p:nvSpPr>
        <p:spPr>
          <a:xfrm>
            <a:off x="457200" y="1142999"/>
            <a:ext cx="8380413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use </a:t>
            </a:r>
            <a:r>
              <a:rPr b="1"/>
              <a:t>Twitter Bootstrap </a:t>
            </a:r>
            <a:r>
              <a:t>to create </a:t>
            </a:r>
            <a:r>
              <a:rPr b="1"/>
              <a:t>layouts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</a:t>
            </a:r>
            <a:r>
              <a:rPr b="1"/>
              <a:t>media queries </a:t>
            </a:r>
            <a:r>
              <a:t>for mobile </a:t>
            </a:r>
            <a:r>
              <a:rPr b="1"/>
              <a:t>responsive websites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Students will learn to use the </a:t>
            </a:r>
            <a:r>
              <a:rPr b="1"/>
              <a:t>viewport</a:t>
            </a:r>
            <a:r>
              <a:t> tag to make sure all devices are displaying web pages optimally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Containers</a:t>
            </a:r>
          </a:p>
        </p:txBody>
      </p:sp>
      <p:pic>
        <p:nvPicPr>
          <p:cNvPr id="505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12" y="2438400"/>
            <a:ext cx="8955088" cy="1604963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442912" y="5864225"/>
            <a:ext cx="82296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“Containers” are like the box that the entire grid sits inside.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Rows</a:t>
            </a:r>
          </a:p>
        </p:txBody>
      </p:sp>
      <p:sp>
        <p:nvSpPr>
          <p:cNvPr id="509" name="Shape 509"/>
          <p:cNvSpPr/>
          <p:nvPr/>
        </p:nvSpPr>
        <p:spPr>
          <a:xfrm>
            <a:off x="442912" y="5864225"/>
            <a:ext cx="82296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“Rows” are like the rows we talked about earlier.</a:t>
            </a:r>
          </a:p>
        </p:txBody>
      </p:sp>
      <p:pic>
        <p:nvPicPr>
          <p:cNvPr id="51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762000"/>
            <a:ext cx="7900988" cy="382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Defining Columns</a:t>
            </a:r>
          </a:p>
        </p:txBody>
      </p:sp>
      <p:sp>
        <p:nvSpPr>
          <p:cNvPr id="513" name="Shape 513"/>
          <p:cNvSpPr/>
          <p:nvPr/>
        </p:nvSpPr>
        <p:spPr>
          <a:xfrm>
            <a:off x="433387" y="4805362"/>
            <a:ext cx="8229601" cy="114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“Columns” fit inside of rows. Note the syntax: col-sz-#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Col</a:t>
            </a:r>
            <a:r>
              <a:rPr b="0"/>
              <a:t> = column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1"/>
              <a:t>sz</a:t>
            </a:r>
            <a:r>
              <a:t> = viewing size (in this case: medium)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#</a:t>
            </a:r>
            <a:r>
              <a:rPr b="0"/>
              <a:t> = number of “columns taken” out of 12. (in this case 4 of 12)</a:t>
            </a:r>
          </a:p>
        </p:txBody>
      </p:sp>
      <p:pic>
        <p:nvPicPr>
          <p:cNvPr id="51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806450"/>
            <a:ext cx="5637213" cy="3868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17" name="Shape 517"/>
          <p:cNvSpPr/>
          <p:nvPr/>
        </p:nvSpPr>
        <p:spPr>
          <a:xfrm>
            <a:off x="-1" y="654049"/>
            <a:ext cx="9144002" cy="1589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Shape 518"/>
          <p:cNvSpPr/>
          <p:nvPr/>
        </p:nvSpPr>
        <p:spPr>
          <a:xfrm>
            <a:off x="304800" y="914400"/>
            <a:ext cx="8686800" cy="505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Using Twitter bootstrap, create a layout that looks like the one shown on the next screen.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some time prior to coding to draw out the grid layout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Count the number of rows and columns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Then use the bootstrap grid syntax to code it out.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Slack a screenshot of your page when you are done.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Ipsum Generator: </a:t>
            </a:r>
            <a:r>
              <a:rPr u="sng">
                <a:solidFill>
                  <a:srgbClr val="0563C1"/>
                </a:solidFill>
              </a:rPr>
              <a:t>http://www.lipsum.com/</a:t>
            </a:r>
            <a: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52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" y="1212850"/>
            <a:ext cx="8832851" cy="391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Building Bootstrap Layouts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528" name="Group 528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526" name="Shape 526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0" y="1205416"/>
              <a:ext cx="8534400" cy="1018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2800">
                  <a:latin typeface="Arial"/>
                  <a:ea typeface="Arial"/>
                  <a:cs typeface="Arial"/>
                  <a:sym typeface="Arial"/>
                </a:defRPr>
              </a:pPr>
              <a:r>
                <a:t>(InClass-DemoLayout.html | 4-InstructorLayout)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31" name="Shape 531"/>
          <p:cNvSpPr/>
          <p:nvPr/>
        </p:nvSpPr>
        <p:spPr>
          <a:xfrm>
            <a:off x="304800" y="914400"/>
            <a:ext cx="8686800" cy="4755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Working in pairs and using Twitter Bootstrap make the following design.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 sure to note the: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Grid Layout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Navbar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Sidebar </a:t>
            </a:r>
            <a:r>
              <a:rPr b="1"/>
              <a:t>panel</a:t>
            </a:r>
            <a:endParaRPr b="1"/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Thumbnail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Additional details will be sent to you via slack.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" y="914400"/>
            <a:ext cx="8824913" cy="3536950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Shape 534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Common Questions</a:t>
            </a:r>
          </a:p>
        </p:txBody>
      </p:sp>
      <p:sp>
        <p:nvSpPr>
          <p:cNvPr id="537" name="Shape 537"/>
          <p:cNvSpPr/>
          <p:nvPr/>
        </p:nvSpPr>
        <p:spPr>
          <a:xfrm>
            <a:off x="304800" y="798512"/>
            <a:ext cx="8686800" cy="5033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reverse the order (i.e. rows inside columns)? 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No. Columns always go inside of rows. Though, you can create sub-rows inside of columns. But those columns would still need to be inside of a row of their own.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Can I just avoid having a container?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You could… But it will mess things up. Just throw in a container.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have columns that go past 12?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Then your bootstrap grid will behave wildly. Don’t go past 12.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What if I don’t add up to 12?</a:t>
            </a: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AutoNum type="arabicPeriod" startAt="1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Nothing. You will have empty space at the end. But be careful, because the next column you add will fill up the empty space (sometimes without your intention).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Focus!</a:t>
            </a:r>
          </a:p>
        </p:txBody>
      </p:sp>
      <p:pic>
        <p:nvPicPr>
          <p:cNvPr id="76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200" y="1066800"/>
            <a:ext cx="6094413" cy="4243388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2846209" y="5653087"/>
            <a:ext cx="3602394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b="1" i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stuff is important…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3525" y="0"/>
            <a:ext cx="9667875" cy="689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Mobile Responsive (HW)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-6350" y="784224"/>
            <a:ext cx="9148763" cy="6264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This next section matters a lot for your </a:t>
            </a:r>
            <a:r>
              <a:rPr u="sng"/>
              <a:t>homework</a:t>
            </a:r>
            <a:endParaRPr u="sng"/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4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133600"/>
            <a:ext cx="3411538" cy="3416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hape 545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Still No Facebook Time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Media Queries</a:t>
            </a:r>
          </a:p>
        </p:txBody>
      </p:sp>
      <p:sp>
        <p:nvSpPr>
          <p:cNvPr id="548" name="Shape 548"/>
          <p:cNvSpPr/>
          <p:nvPr/>
        </p:nvSpPr>
        <p:spPr>
          <a:xfrm>
            <a:off x="304800" y="798512"/>
            <a:ext cx="8686800" cy="338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Media Queries</a:t>
            </a:r>
            <a:r>
              <a:rPr b="0"/>
              <a:t> define how CSS styles are applied in relation to the characteristics of the viewing device.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Through media queries we can change the way a webpage is displayed based on width, height, orientation, and even resolution.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Bootstrap extensively uses media queries to help you create mobile responsive websites. 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But remember! Media queries must be declared last.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INSTRUCTOR DEMO!</a:t>
            </a:r>
          </a:p>
        </p:txBody>
      </p:sp>
      <p:grpSp>
        <p:nvGrpSpPr>
          <p:cNvPr id="553" name="Group 553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551" name="Shape 551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Shape 552"/>
            <p:cNvSpPr/>
            <p:nvPr/>
          </p:nvSpPr>
          <p:spPr>
            <a:xfrm>
              <a:off x="0" y="1143578"/>
              <a:ext cx="8534400" cy="1141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b="1"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Instructor: Demo </a:t>
              </a:r>
            </a:p>
            <a:p>
              <a:pPr algn="ctr">
                <a:lnSpc>
                  <a:spcPct val="100000"/>
                </a:lnSpc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  <a:tab pos="5067300" algn="l"/>
                  <a:tab pos="5791200" algn="l"/>
                  <a:tab pos="6515100" algn="l"/>
                  <a:tab pos="7239000" algn="l"/>
                  <a:tab pos="7962900" algn="l"/>
                </a:tabLst>
                <a:defRPr i="1" sz="3600">
                  <a:latin typeface="Arial"/>
                  <a:ea typeface="Arial"/>
                  <a:cs typeface="Arial"/>
                  <a:sym typeface="Arial"/>
                </a:defRPr>
              </a:pPr>
              <a:r>
                <a:t>(6-InstructorMedia)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</a:t>
            </a:r>
          </a:p>
        </p:txBody>
      </p:sp>
      <p:pic>
        <p:nvPicPr>
          <p:cNvPr id="55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447800"/>
            <a:ext cx="8534400" cy="1824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59" name="Shape 559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0" name="Shape 560"/>
          <p:cNvSpPr/>
          <p:nvPr/>
        </p:nvSpPr>
        <p:spPr>
          <a:xfrm>
            <a:off x="304800" y="914400"/>
            <a:ext cx="8686800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Explain to your partner what the following CSS code does: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6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" y="2438400"/>
            <a:ext cx="5551488" cy="3190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64" name="Shape 564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304800" y="914400"/>
            <a:ext cx="8686800" cy="292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Build your own mobile responsive HTML /CSS page using media queries.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Just follow the steps sent to you via Slack. 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sp>
        <p:nvSpPr>
          <p:cNvPr id="568" name="Shape 568"/>
          <p:cNvSpPr/>
          <p:nvPr/>
        </p:nvSpPr>
        <p:spPr>
          <a:xfrm>
            <a:off x="304800" y="798512"/>
            <a:ext cx="8686800" cy="173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Viewport </a:t>
            </a:r>
            <a:r>
              <a:rPr b="0"/>
              <a:t>is the user’s visible area of a web page.</a:t>
            </a:r>
          </a:p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15900" indent="-21590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Viewport controls how a web page is displayed on a mobile device. Without this, mobile devices would render the page at a typical desktop screen (scaled down).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</a:t>
            </a:r>
          </a:p>
        </p:txBody>
      </p:sp>
      <p:pic>
        <p:nvPicPr>
          <p:cNvPr id="571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842962"/>
            <a:ext cx="3048000" cy="5408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842962"/>
            <a:ext cx="3048000" cy="5408613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Shape 573"/>
          <p:cNvSpPr/>
          <p:nvPr/>
        </p:nvSpPr>
        <p:spPr>
          <a:xfrm rot="16200000">
            <a:off x="-1774499" y="1801485"/>
            <a:ext cx="5105401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Viewport</a:t>
            </a:r>
          </a:p>
        </p:txBody>
      </p:sp>
      <p:sp>
        <p:nvSpPr>
          <p:cNvPr id="574" name="Shape 574"/>
          <p:cNvSpPr/>
          <p:nvPr/>
        </p:nvSpPr>
        <p:spPr>
          <a:xfrm rot="16200000">
            <a:off x="2991176" y="1822123"/>
            <a:ext cx="5105401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Yes Viewport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Recap Bootstrap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304800" y="98425"/>
            <a:ext cx="51054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Viewport Inclusion</a:t>
            </a:r>
          </a:p>
        </p:txBody>
      </p:sp>
      <p:pic>
        <p:nvPicPr>
          <p:cNvPr id="57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962" y="1828800"/>
            <a:ext cx="8121651" cy="296863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hape 578"/>
          <p:cNvSpPr/>
          <p:nvPr/>
        </p:nvSpPr>
        <p:spPr>
          <a:xfrm>
            <a:off x="304800" y="1219200"/>
            <a:ext cx="52451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Just include this line in the head </a:t>
            </a:r>
          </a:p>
        </p:txBody>
      </p:sp>
      <p:sp>
        <p:nvSpPr>
          <p:cNvPr id="579" name="Shape 579"/>
          <p:cNvSpPr/>
          <p:nvPr/>
        </p:nvSpPr>
        <p:spPr>
          <a:xfrm>
            <a:off x="234950" y="2692400"/>
            <a:ext cx="8528050" cy="79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then include a variety of @media queries for various sized screens.</a:t>
            </a:r>
          </a:p>
        </p:txBody>
      </p:sp>
      <p:pic>
        <p:nvPicPr>
          <p:cNvPr id="580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962" y="4122737"/>
            <a:ext cx="6391276" cy="693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962" y="5151437"/>
            <a:ext cx="6637338" cy="438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85" name="Shape 585"/>
          <p:cNvSpPr/>
          <p:nvPr/>
        </p:nvSpPr>
        <p:spPr>
          <a:xfrm>
            <a:off x="304800" y="914400"/>
            <a:ext cx="8686800" cy="2569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Spend the next few moments on the site viewportemulator.com and visit your favorite websites using various viewports. 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Notice how the sites change display wise.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267825" cy="7008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Extra Challenge </a:t>
            </a:r>
          </a:p>
        </p:txBody>
      </p:sp>
      <p:sp>
        <p:nvSpPr>
          <p:cNvPr id="592" name="Shape 592"/>
          <p:cNvSpPr/>
          <p:nvPr/>
        </p:nvSpPr>
        <p:spPr>
          <a:xfrm>
            <a:off x="365125" y="3995373"/>
            <a:ext cx="645795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b="1" i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Time Permitting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95" name="Shape 595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Shape 596"/>
          <p:cNvSpPr/>
          <p:nvPr/>
        </p:nvSpPr>
        <p:spPr>
          <a:xfrm>
            <a:off x="304800" y="914400"/>
            <a:ext cx="8686800" cy="2924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Activity: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With those around you (and using Twitter Bootstrap), create a complex layout of your own. 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can use the layout provided to you as a guide, starting point, inspiration, or not at all.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85800"/>
            <a:ext cx="9144000" cy="53213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